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90" r:id="rId15"/>
    <p:sldId id="291" r:id="rId16"/>
    <p:sldId id="2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4181D-7514-CA64-26FA-F397BFAEC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F7C9B-C158-1815-EE6E-12B873B30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50791-5032-EDB9-222F-B19AC8027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A71E3-9F28-4320-6310-EC518218D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995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34771-478C-5355-3C65-9087F3B7C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6BC1D-C0A0-3BF7-0F46-04D9E88B9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BE73D-2C1B-A53E-623B-439114822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755C-8C1D-6E83-8CF2-ED9A7CE7B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88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0033A-8143-5330-5374-35B475DFF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B9120-27D2-881A-9F2D-735232D85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40154-C09E-0B84-6C52-1D0DBA900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11B88-7A3F-C438-8F95-BE0B9327B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E9FC7-E05D-C354-A671-23EB07A4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94588-BA93-6D7E-0C15-CF7C02C6C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A87A2-A393-D03B-CD4C-60CB52A3F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4C3ED-1643-206A-3166-F7EA997E8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72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08768-90A4-82ED-5645-90D0C8CBA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245368-F431-3540-7005-BE540A630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D6A69-75A4-9B25-1A21-D91CED029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6291-67AB-436E-CABC-B0934D68B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746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ED93-4100-92E7-72C3-9B1D8C549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2DCF6-206F-23C9-D9C8-222F87A64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2D4B5-2839-015C-098F-18AB37121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55BC-460E-42D4-6A8A-4D871956D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155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DFDBD-2A71-607D-4C9D-5CD1985E1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C3250-E189-BD2F-9FA2-0F5794532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39EFAF-6EEE-3FD6-5176-6CA5966E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4529B-CD00-07DE-EB09-2C2F2024F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320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F9B02-3D91-3025-E1BC-3C65DFAF1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E808B-035A-CB43-CC38-D1FED90CA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6FB7F5-71E5-C549-AA2D-A18A52C78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62BAA-3B53-ECBC-D7BD-A0CA8957D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86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94298-4143-E57A-BFD5-184AAEF3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C417BE-96EF-5E2A-F4EB-6047891B7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08811-CC6D-493E-6CB3-BFF332C56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974B-0EAD-F5A2-536A-C24027856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947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2C09-D776-F3D2-92CC-89F0D9BE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89BD56-11C2-2557-3F37-72812E0CE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085D2-FEE6-1B39-D61A-535F96A1D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EDA0A-5D96-2773-F91D-6FC13A73CA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86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A93D-008E-8B66-9CC7-0A1DBABA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A3B9D-3A0E-7AF5-748F-98D00B694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2569E-B350-97F3-1C03-D2F23E03B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594EC-B55F-0385-2CA0-794B8A6C7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62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hyperlink" Target="mailto:saurabhshinde2407@gmail.com" TargetMode="Externa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spreadsheets/d/1CwExiZL5o7nGjOKpRe6Al3xDPaammWK0/edit?usp=sharing&amp;ouid=103918262432186967334&amp;rtpof=true&amp;sd=true" TargetMode="External"/><Relationship Id="rId5" Type="http://schemas.openxmlformats.org/officeDocument/2006/relationships/hyperlink" Target="https://drive.google.com/file/d/1wGsjKg_6A2thlDuJ-rR8xr1IXqx5BqvU/view?usp=sharing" TargetMode="External"/><Relationship Id="rId4" Type="http://schemas.openxmlformats.org/officeDocument/2006/relationships/hyperlink" Target="https://drive.google.com/file/d/1tyjSlKjBhUG4I7woVvVsliEc0JKGufu_/view?usp=shar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jpe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7.jpeg"/><Relationship Id="rId10" Type="http://schemas.openxmlformats.org/officeDocument/2006/relationships/image" Target="../media/image18.png"/><Relationship Id="rId4" Type="http://schemas.openxmlformats.org/officeDocument/2006/relationships/image" Target="../media/image1.jpe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3401396"/>
          </a:xfrm>
        </p:spPr>
        <p:txBody>
          <a:bodyPr>
            <a:normAutofit/>
          </a:bodyPr>
          <a:lstStyle/>
          <a:p>
            <a:pPr rtl="0"/>
            <a:r>
              <a:rPr lang="en-IN" sz="1600" dirty="0"/>
              <a:t>Business Analysis of Western Financial Market Using SQL, Excel, Power BI,</a:t>
            </a:r>
            <a:br>
              <a:rPr lang="en-IN" sz="3200" b="0" dirty="0">
                <a:solidFill>
                  <a:schemeClr val="tx1"/>
                </a:solidFill>
                <a:effectLst/>
              </a:rPr>
            </a:br>
            <a:br>
              <a:rPr lang="en-IN" sz="3200" dirty="0">
                <a:solidFill>
                  <a:schemeClr val="tx1"/>
                </a:solidFill>
              </a:rPr>
            </a:b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sz="2300" dirty="0"/>
              <a:t>Saurabh Shinde</a:t>
            </a:r>
          </a:p>
          <a:p>
            <a:pPr algn="l"/>
            <a:r>
              <a:rPr lang="en-US" dirty="0">
                <a:hlinkClick r:id="rId5"/>
              </a:rPr>
              <a:t>saurabhshinde2407@gmail.com</a:t>
            </a:r>
            <a:endParaRPr lang="en-US" dirty="0"/>
          </a:p>
          <a:p>
            <a:pPr algn="l"/>
            <a:r>
              <a:rPr lang="en-IN" sz="2400" b="1" i="0" u="none" strike="noStrike" dirty="0">
                <a:solidFill>
                  <a:schemeClr val="tx1"/>
                </a:solidFill>
                <a:effectLst/>
                <a:latin typeface="Montserrat" panose="020F0502020204030204" pitchFamily="2" charset="0"/>
              </a:rPr>
              <a:t>Business Analyst Career Program chat </a:t>
            </a:r>
            <a:r>
              <a:rPr lang="en-IN" sz="2400" b="1" i="0" u="none" strike="noStrike" dirty="0" err="1">
                <a:solidFill>
                  <a:schemeClr val="tx1"/>
                </a:solidFill>
                <a:effectLst/>
                <a:latin typeface="Montserrat" panose="020F0502020204030204" pitchFamily="2" charset="0"/>
              </a:rPr>
              <a:t>gpt</a:t>
            </a:r>
            <a:r>
              <a:rPr lang="en-IN" sz="2400" b="1" i="0" u="none" strike="noStrike" dirty="0">
                <a:solidFill>
                  <a:schemeClr val="tx1"/>
                </a:solidFill>
                <a:effectLst/>
                <a:latin typeface="Montserrat" panose="020F0502020204030204" pitchFamily="2" charset="0"/>
              </a:rPr>
              <a:t> included batch - 17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A393C-7BBA-91FD-D8FE-1AB94058B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7A01A-93CE-660E-236F-F2A98FD8B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B702F2-F033-DC40-F8A4-E6C544A5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3880"/>
            <a:ext cx="10353762" cy="4571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Conclusion &amp; Inferences</a:t>
            </a:r>
            <a:br>
              <a:rPr lang="en-US" sz="4800" dirty="0"/>
            </a:b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49E56A-D2C5-FE3E-4D1C-F533CB7ABCF9}"/>
              </a:ext>
            </a:extLst>
          </p:cNvPr>
          <p:cNvSpPr txBox="1"/>
          <p:nvPr/>
        </p:nvSpPr>
        <p:spPr>
          <a:xfrm>
            <a:off x="295636" y="979199"/>
            <a:ext cx="1159156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1. Product Performance</a:t>
            </a:r>
          </a:p>
          <a:p>
            <a:r>
              <a:rPr lang="en-IN" sz="1100" dirty="0"/>
              <a:t>Top Products: Paseo, VTT, and Velo are the top-performing products, with Paseo leading by a significant margin. These products should be the focus of marketing campaigns to drive further sales.</a:t>
            </a:r>
          </a:p>
          <a:p>
            <a:r>
              <a:rPr lang="en-IN" sz="1100" dirty="0"/>
              <a:t>Low Performers: Carretera is the least-selling product, followed by Montana and Amarilla. These may require review for pricing, promotion, or customer demand.</a:t>
            </a:r>
          </a:p>
          <a:p>
            <a:endParaRPr lang="en-IN" sz="1100" dirty="0"/>
          </a:p>
          <a:p>
            <a:r>
              <a:rPr lang="en-IN" sz="1100" dirty="0"/>
              <a:t>2. Segment Analysis</a:t>
            </a:r>
          </a:p>
          <a:p>
            <a:r>
              <a:rPr lang="en-IN" sz="1100" dirty="0"/>
              <a:t>Most Profitable Segment: The Government segment is the most profitable, contributing $11.4M to total profits. Investments and sales efforts should prioritize this segment.</a:t>
            </a:r>
          </a:p>
          <a:p>
            <a:r>
              <a:rPr lang="en-IN" sz="1100" dirty="0"/>
              <a:t>Least Profitable Segment: The Enterprise segment incurs a loss of $614K, suggesting inefficiencies or high operational costs. Reassessing strategies in this segment is recommended.</a:t>
            </a:r>
          </a:p>
          <a:p>
            <a:endParaRPr lang="en-IN" sz="1100" dirty="0"/>
          </a:p>
          <a:p>
            <a:r>
              <a:rPr lang="en-IN" sz="1100" dirty="0"/>
              <a:t>3. Yearly Trends</a:t>
            </a:r>
          </a:p>
          <a:p>
            <a:r>
              <a:rPr lang="en-IN" sz="1100" dirty="0"/>
              <a:t>Yearly Growth:</a:t>
            </a:r>
          </a:p>
          <a:p>
            <a:r>
              <a:rPr lang="en-IN" sz="1100" dirty="0"/>
              <a:t>Sales grew from $26.4M in 2013 to $92.3M in 2014, reflecting a 249% increase.</a:t>
            </a:r>
          </a:p>
          <a:p>
            <a:r>
              <a:rPr lang="en-IN" sz="1100" dirty="0"/>
              <a:t>Profit also increased substantially from $3.9M in 2013 to $13M in 2014.</a:t>
            </a:r>
          </a:p>
          <a:p>
            <a:r>
              <a:rPr lang="en-IN" sz="1100" dirty="0"/>
              <a:t>This indicates robust growth, likely due to improved sales strategies or increased market demand.</a:t>
            </a:r>
          </a:p>
          <a:p>
            <a:endParaRPr lang="en-IN" sz="1100" dirty="0"/>
          </a:p>
          <a:p>
            <a:r>
              <a:rPr lang="en-IN" sz="1100" dirty="0"/>
              <a:t>4. Quarterly Insights</a:t>
            </a:r>
          </a:p>
          <a:p>
            <a:r>
              <a:rPr lang="en-IN" sz="1100" dirty="0"/>
              <a:t>Q4 Dominates: Sales ($51.7M) and profits ($7.5M) peak in Q4, indicating strong seasonality. Businesses should maximize inventory and marketing efforts in Q4.</a:t>
            </a:r>
          </a:p>
          <a:p>
            <a:endParaRPr lang="en-IN" sz="1100" dirty="0"/>
          </a:p>
          <a:p>
            <a:r>
              <a:rPr lang="en-IN" sz="1100" dirty="0"/>
              <a:t>5. Geographic Insights</a:t>
            </a:r>
          </a:p>
          <a:p>
            <a:r>
              <a:rPr lang="en-IN" sz="1100" dirty="0"/>
              <a:t>Top Countries: The United States ($25M) and Canada ($24.9M) are the highest contributors to sales. These markets are essential for maintaining revenue.</a:t>
            </a:r>
          </a:p>
          <a:p>
            <a:r>
              <a:rPr lang="en-IN" sz="1100" dirty="0"/>
              <a:t>Diversify Efforts: Countries outside the top 5 (e.g., smaller markets) show potential for growth if targeted with tailored strategies.</a:t>
            </a:r>
          </a:p>
          <a:p>
            <a:endParaRPr lang="en-IN" sz="1100" dirty="0"/>
          </a:p>
          <a:p>
            <a:r>
              <a:rPr lang="en-IN" sz="1100" dirty="0"/>
              <a:t>6. Discounts and Profitability</a:t>
            </a:r>
          </a:p>
          <a:p>
            <a:r>
              <a:rPr lang="en-IN" sz="1100" dirty="0"/>
              <a:t>High Discounts: Products like Paseo and Velo receive significant discounts but still rank high in sales. This suggests that competitive pricing drives their demand.</a:t>
            </a:r>
          </a:p>
          <a:p>
            <a:r>
              <a:rPr lang="en-IN" sz="1100" dirty="0"/>
              <a:t>A detailed review is required to balance discounts and profit margins for sustained profitability.</a:t>
            </a:r>
          </a:p>
          <a:p>
            <a:endParaRPr lang="en-IN" sz="1100" dirty="0"/>
          </a:p>
          <a:p>
            <a:r>
              <a:rPr lang="en-IN" sz="1100" dirty="0"/>
              <a:t>7. Units Sold Year-over-Year</a:t>
            </a:r>
          </a:p>
          <a:p>
            <a:r>
              <a:rPr lang="en-IN" sz="1100" dirty="0"/>
              <a:t>Units sold increased from 264K (2013) to 861K (2014), a significant rise. This reflects increased market penetration or demand.</a:t>
            </a:r>
          </a:p>
          <a:p>
            <a:endParaRPr lang="en-IN" sz="1100" dirty="0"/>
          </a:p>
          <a:p>
            <a:r>
              <a:rPr lang="en-IN" sz="1100" dirty="0"/>
              <a:t>8. Segment-wise Product Insights</a:t>
            </a:r>
          </a:p>
          <a:p>
            <a:r>
              <a:rPr lang="en-IN" sz="1100" dirty="0"/>
              <a:t>In the Government segment, Paseo and Amarilla dominate sales and profitability.</a:t>
            </a:r>
          </a:p>
          <a:p>
            <a:r>
              <a:rPr lang="en-IN" sz="1100" dirty="0"/>
              <a:t>In the Small Business segment, Paseo and Montana perform exceptionally well.</a:t>
            </a:r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426467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C2621-65A9-A801-61B7-0E92FD3EE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1F4F3-EE5E-1775-F363-CF8742B6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00B33-7EE8-87B8-03C0-616A5871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3880"/>
            <a:ext cx="10353762" cy="4571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Recommendations </a:t>
            </a:r>
            <a:br>
              <a:rPr lang="en-US" sz="4800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E5873-9C8A-CF9B-3FD7-F4933C4C9A5B}"/>
              </a:ext>
            </a:extLst>
          </p:cNvPr>
          <p:cNvSpPr txBox="1"/>
          <p:nvPr/>
        </p:nvSpPr>
        <p:spPr>
          <a:xfrm>
            <a:off x="1463040" y="1530095"/>
            <a:ext cx="106640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1.Enhance Focus on High-Performing Products and Segments:</a:t>
            </a:r>
          </a:p>
          <a:p>
            <a:r>
              <a:rPr lang="en-IN" dirty="0"/>
              <a:t>Prioritize Paseo, VTT, and the Government segment for future strategies.</a:t>
            </a:r>
          </a:p>
          <a:p>
            <a:endParaRPr lang="en-IN" dirty="0"/>
          </a:p>
          <a:p>
            <a:r>
              <a:rPr lang="en-IN" dirty="0"/>
              <a:t>2.Address Underperformance:</a:t>
            </a:r>
          </a:p>
          <a:p>
            <a:r>
              <a:rPr lang="en-IN" dirty="0"/>
              <a:t>Investigate reasons behind the losses in the Enterprise segment and low sales of Carretera.</a:t>
            </a:r>
          </a:p>
          <a:p>
            <a:endParaRPr lang="en-IN" dirty="0"/>
          </a:p>
          <a:p>
            <a:r>
              <a:rPr lang="en-IN" dirty="0"/>
              <a:t>3.Leverage Seasonal Trends:</a:t>
            </a:r>
          </a:p>
          <a:p>
            <a:r>
              <a:rPr lang="en-IN" dirty="0"/>
              <a:t>Optimize operations and marketing for Q4, which has the highest sales and profits.</a:t>
            </a:r>
          </a:p>
          <a:p>
            <a:endParaRPr lang="en-IN" dirty="0"/>
          </a:p>
          <a:p>
            <a:r>
              <a:rPr lang="en-IN" dirty="0"/>
              <a:t>4.Diversify Geographic Presence:</a:t>
            </a:r>
          </a:p>
          <a:p>
            <a:r>
              <a:rPr lang="en-IN" dirty="0"/>
              <a:t>Expand efforts in mid-tier countries to reduce dependency on top markets like the US and Canada.</a:t>
            </a:r>
          </a:p>
          <a:p>
            <a:endParaRPr lang="en-IN" dirty="0"/>
          </a:p>
          <a:p>
            <a:r>
              <a:rPr lang="en-IN" dirty="0"/>
              <a:t>5.Optimize Discount Strategies:</a:t>
            </a:r>
          </a:p>
          <a:p>
            <a:r>
              <a:rPr lang="en-IN" dirty="0"/>
              <a:t>Analyse discount effectiveness to balance volume and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3448306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69CCF-974F-87E6-E974-5E4FCC7E3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02683-3604-91B9-E604-3BAFBA215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AA578-8FEF-C54E-02C3-DA094A07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3880"/>
            <a:ext cx="10353762" cy="4571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links</a:t>
            </a:r>
            <a:br>
              <a:rPr lang="en-US" sz="4800" dirty="0"/>
            </a:b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97FE357-09EC-99D5-0C46-E55222824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64" y="813815"/>
            <a:ext cx="11658599" cy="5934457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Power BI File : </a:t>
            </a:r>
          </a:p>
          <a:p>
            <a:pPr marL="36900" indent="0">
              <a:buNone/>
            </a:pPr>
            <a:r>
              <a:rPr lang="en-US" dirty="0">
                <a:hlinkClick r:id="rId4"/>
              </a:rPr>
              <a:t>https://drive.google.com/file/d/1tyjSlKjBhUG4I7woVvVsliEc0JKGufu_/view?usp=sharing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SQL File:</a:t>
            </a:r>
          </a:p>
          <a:p>
            <a:pPr marL="36900" indent="0">
              <a:buNone/>
            </a:pPr>
            <a:r>
              <a:rPr lang="en-US" dirty="0">
                <a:hlinkClick r:id="rId5"/>
              </a:rPr>
              <a:t>https://drive.google.com/file/d/1wGsjKg_6A2thlDuJ-rR8xr1IXqx5BqvU/view?usp=sharing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Excel File :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>
                <a:hlinkClick r:id="rId6"/>
              </a:rPr>
              <a:t>https://docs.google.com/spreadsheets/d/1CwExiZL5o7nGjOKpRe6Al3xDPaammWK0/edit?usp=sharing&amp;ouid=103918262432186967334&amp;rtpof=true&amp;sd=true</a:t>
            </a: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6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CB01BA-3292-4E1A-7917-E36DDB818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B2A9408-056C-B77D-D246-8DC0E90BD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" r="19449"/>
          <a:stretch/>
        </p:blipFill>
        <p:spPr>
          <a:xfrm>
            <a:off x="2795016" y="1961649"/>
            <a:ext cx="6601968" cy="293470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F5C68-0B09-F9F3-475F-5855BFC33F5D}"/>
              </a:ext>
            </a:extLst>
          </p:cNvPr>
          <p:cNvSpPr txBox="1"/>
          <p:nvPr/>
        </p:nvSpPr>
        <p:spPr>
          <a:xfrm>
            <a:off x="3246409" y="2736088"/>
            <a:ext cx="594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solidFill>
                  <a:schemeClr val="bg1"/>
                </a:solidFill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41580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INDEX / AGENDA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2" y="1732449"/>
            <a:ext cx="4657523" cy="4622631"/>
          </a:xfrm>
        </p:spPr>
        <p:txBody>
          <a:bodyPr anchor="t">
            <a:normAutofit fontScale="92500" lnSpcReduction="10000"/>
          </a:bodyPr>
          <a:lstStyle/>
          <a:p>
            <a:pPr marL="494100" lvl="0" indent="-457200">
              <a:buFont typeface="+mj-lt"/>
              <a:buAutoNum type="arabicPeriod"/>
            </a:pPr>
            <a:r>
              <a:rPr lang="en-US" sz="2400" dirty="0"/>
              <a:t>Introduction to the dataset</a:t>
            </a:r>
          </a:p>
          <a:p>
            <a:pPr marL="494100" lvl="0" indent="-457200">
              <a:buFont typeface="+mj-lt"/>
              <a:buAutoNum type="arabicPeriod"/>
            </a:pPr>
            <a:r>
              <a:rPr lang="en-US" sz="2400" dirty="0"/>
              <a:t>Data Cleaning and Statistical Analysis</a:t>
            </a:r>
          </a:p>
          <a:p>
            <a:pPr marL="494100" lvl="0" indent="-457200">
              <a:buFont typeface="+mj-lt"/>
              <a:buAutoNum type="arabicPeriod"/>
            </a:pPr>
            <a:r>
              <a:rPr lang="en-US" sz="2400" dirty="0"/>
              <a:t>Graphical Analysis using Excel</a:t>
            </a:r>
          </a:p>
          <a:p>
            <a:pPr marL="494100" lvl="0" indent="-457200">
              <a:buFont typeface="+mj-lt"/>
              <a:buAutoNum type="arabicPeriod"/>
            </a:pPr>
            <a:r>
              <a:rPr lang="en-US" sz="2400" dirty="0"/>
              <a:t>SQL Data Import and Queries</a:t>
            </a:r>
          </a:p>
          <a:p>
            <a:pPr marL="494100" lvl="0" indent="-457200">
              <a:buFont typeface="+mj-lt"/>
              <a:buAutoNum type="arabicPeriod"/>
            </a:pPr>
            <a:r>
              <a:rPr lang="en-US" sz="2400" dirty="0"/>
              <a:t>Power BI Visualization and Dashboard</a:t>
            </a:r>
          </a:p>
          <a:p>
            <a:pPr marL="494100" lvl="0" indent="-457200">
              <a:buFont typeface="+mj-lt"/>
              <a:buAutoNum type="arabicPeriod"/>
            </a:pPr>
            <a:r>
              <a:rPr lang="en-US" sz="2400" dirty="0"/>
              <a:t>Key Insights and Answers to Business Questions </a:t>
            </a:r>
          </a:p>
          <a:p>
            <a:pPr marL="494100" lvl="0" indent="-457200">
              <a:buFont typeface="+mj-lt"/>
              <a:buAutoNum type="arabicPeriod"/>
            </a:pPr>
            <a:r>
              <a:rPr lang="en-US" sz="2400" dirty="0"/>
              <a:t>Conclusion &amp; Inferences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E85AC-AC99-37A7-CD3C-6FB8A8664FD0}"/>
              </a:ext>
            </a:extLst>
          </p:cNvPr>
          <p:cNvSpPr txBox="1"/>
          <p:nvPr/>
        </p:nvSpPr>
        <p:spPr>
          <a:xfrm>
            <a:off x="294093" y="302349"/>
            <a:ext cx="529437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Objective</a:t>
            </a:r>
          </a:p>
          <a:p>
            <a:r>
              <a:rPr lang="en-IN" sz="1400" b="1" dirty="0">
                <a:solidFill>
                  <a:schemeClr val="bg1"/>
                </a:solidFill>
              </a:rPr>
              <a:t>The primary objective of this capstone project is to perform a comprehensive business analysis of the Western Financial Market dataset using advanced tools such as Excel, SQL, Power BI. By analysing the data, the aim is to:</a:t>
            </a:r>
          </a:p>
          <a:p>
            <a:endParaRPr lang="en-IN" sz="1400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bg1"/>
                </a:solidFill>
              </a:rPr>
              <a:t>Understand the underlying trends and patterns in the financial market data of Western countries.</a:t>
            </a:r>
          </a:p>
          <a:p>
            <a:pPr>
              <a:buFont typeface="+mj-lt"/>
              <a:buAutoNum type="arabicPeriod"/>
            </a:pPr>
            <a:endParaRPr lang="en-IN" sz="1400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bg1"/>
                </a:solidFill>
              </a:rPr>
              <a:t>Clean and preprocess the data to ensure its accuracy and reliability for further analysis.</a:t>
            </a:r>
          </a:p>
          <a:p>
            <a:pPr>
              <a:buFont typeface="+mj-lt"/>
              <a:buAutoNum type="arabicPeriod"/>
            </a:pPr>
            <a:endParaRPr lang="en-IN" sz="1400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bg1"/>
                </a:solidFill>
              </a:rPr>
              <a:t>Perform statistical analysis to extract meaningful insights related to sales, profits, and other key financial metrics.</a:t>
            </a:r>
          </a:p>
          <a:p>
            <a:pPr>
              <a:buFont typeface="+mj-lt"/>
              <a:buAutoNum type="arabicPeriod"/>
            </a:pPr>
            <a:endParaRPr lang="en-IN" sz="1400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bg1"/>
                </a:solidFill>
              </a:rPr>
              <a:t>Visualize the data through interactive dashboards and graphs to aid in data-driven decision-making.</a:t>
            </a:r>
          </a:p>
          <a:p>
            <a:pPr>
              <a:buFont typeface="+mj-lt"/>
              <a:buAutoNum type="arabicPeriod"/>
            </a:pPr>
            <a:endParaRPr lang="en-IN" sz="1400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bg1"/>
                </a:solidFill>
              </a:rPr>
              <a:t>Answer critical business questions such as product-wise sales, segment-wise profits, and yearly financial performance to provide actionable insights for business improvement.</a:t>
            </a:r>
          </a:p>
          <a:p>
            <a:pPr>
              <a:buFont typeface="+mj-lt"/>
              <a:buAutoNum type="arabicPeriod"/>
            </a:pPr>
            <a:endParaRPr lang="en-IN" sz="1400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bg1"/>
                </a:solidFill>
              </a:rPr>
              <a:t>Derive conclusions and recommendations based on the analysis that can help businesses understand market dynamics and optimize their strategies.</a:t>
            </a:r>
          </a:p>
          <a:p>
            <a:pPr>
              <a:buFont typeface="+mj-lt"/>
              <a:buAutoNum type="arabicPeriod"/>
            </a:pPr>
            <a:endParaRPr lang="en-IN" sz="1400" b="1" dirty="0">
              <a:solidFill>
                <a:schemeClr val="bg1"/>
              </a:solidFill>
            </a:endParaRPr>
          </a:p>
          <a:p>
            <a:r>
              <a:rPr lang="en-IN" sz="1400" b="1" dirty="0">
                <a:solidFill>
                  <a:schemeClr val="bg1"/>
                </a:solidFill>
              </a:rPr>
              <a:t>By the end of this project, the goal is to have a comprehensive, data-driven report that not only highlights the key financial insights but also provides visual tools for easy exploration of the dataset.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2EF1E-E10C-0BD1-3F61-AABF1E06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833F5045-5779-4E8F-9507-636D7A19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09CD2-5E53-7196-AE4F-5EFACB53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469936" cy="1905000"/>
          </a:xfrm>
        </p:spPr>
        <p:txBody>
          <a:bodyPr>
            <a:normAutofit/>
          </a:bodyPr>
          <a:lstStyle/>
          <a:p>
            <a:pPr algn="l"/>
            <a:r>
              <a:rPr lang="en-US" sz="4300"/>
              <a:t>INTRODUCTION TO DATASET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7607410-379D-5921-AC65-2707C1A8D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428700" cy="3124201"/>
          </a:xfrm>
        </p:spPr>
        <p:txBody>
          <a:bodyPr>
            <a:normAutofit/>
          </a:bodyPr>
          <a:lstStyle/>
          <a:p>
            <a:pPr marL="0" rtl="0" eaLnBrk="1" fontAlgn="b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The Western Countries Financial Data dataset includes detailed financial metrics for several Western countries. Key columns include: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b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Country: The name of the country.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b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Product: Products sold in various regions.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b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Segment: Customer segments (e.g., Corporate, Consumer).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b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Sales: Total sales amount.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b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Profit: Profit generated.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b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Discount: Discounts offered.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b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Units Sold: Number of units sold.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b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Order Date: Date of the transaction.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b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Category: Product categories (e.g., Electronics, Furniture).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b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This dataset allows for an in-depth exploration of sales performance, profitability, and other financial indicators.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lnSpc>
                <a:spcPct val="100000"/>
              </a:lnSpc>
            </a:pPr>
            <a:r>
              <a:rPr lang="en-IN" sz="700" b="1" i="0" u="none" strike="noStrike" kern="1200">
                <a:effectLst/>
                <a:latin typeface="Goudy Old Style" panose="02020502050305020303" pitchFamily="18" charset="0"/>
              </a:rPr>
              <a:t>Description : The dataset comprises transactional financial data from Western countries, segmented by product, and geographic region. The data is structured to provide a comprehensive overview of business performance, including sales, profits, and discounts. With time-series data spanning two years, the dataset facilitates temporal analysis (e.g., yearly sales and profits) and comparative analysis across countries and product categories.</a:t>
            </a:r>
            <a:endParaRPr lang="en-IN" sz="700" b="1" i="0" u="none" strike="noStrike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700" b="1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5A73956-3BFF-6ADA-2D3D-EDB9BEB78F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385" r="34724" b="-2"/>
          <a:stretch/>
        </p:blipFill>
        <p:spPr>
          <a:xfrm>
            <a:off x="6262659" y="141988"/>
            <a:ext cx="2806701" cy="321733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F43C06-0B98-8356-F093-24AE0B8CE5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493" r="28263" b="-1"/>
          <a:stretch/>
        </p:blipFill>
        <p:spPr>
          <a:xfrm>
            <a:off x="9218135" y="141983"/>
            <a:ext cx="2807208" cy="3217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488D1C-8712-B9EE-40AC-4BF39B204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7" b="-4"/>
          <a:stretch/>
        </p:blipFill>
        <p:spPr>
          <a:xfrm>
            <a:off x="6262659" y="3498684"/>
            <a:ext cx="2806701" cy="321733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81B8219-5208-E9D3-85F6-940A5FB9E4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390" r="34733" b="2"/>
          <a:stretch/>
        </p:blipFill>
        <p:spPr>
          <a:xfrm>
            <a:off x="9218135" y="3497324"/>
            <a:ext cx="2807208" cy="3218688"/>
          </a:xfrm>
          <a:prstGeom prst="rect">
            <a:avLst/>
          </a:prstGeom>
        </p:spPr>
      </p:pic>
      <p:pic>
        <p:nvPicPr>
          <p:cNvPr id="13" name="Picture 12" descr="A green box with a white x on it">
            <a:extLst>
              <a:ext uri="{FF2B5EF4-FFF2-40B4-BE49-F238E27FC236}">
                <a16:creationId xmlns:a16="http://schemas.microsoft.com/office/drawing/2014/main" id="{B5085390-5EF1-5AF0-B411-23EB2AF20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3241" y="4654994"/>
            <a:ext cx="2199162" cy="11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5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FC9CA2-5CA2-6A76-4456-750E6AE9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44022-8B97-F759-2E3B-9E35DC9D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74" y="97850"/>
            <a:ext cx="7195226" cy="837364"/>
          </a:xfrm>
        </p:spPr>
        <p:txBody>
          <a:bodyPr>
            <a:noAutofit/>
          </a:bodyPr>
          <a:lstStyle/>
          <a:p>
            <a:r>
              <a:rPr lang="en-US" sz="3200" dirty="0"/>
              <a:t>STATICAL ANALYSIS AND SUMMARY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260F1D3-12AA-E0C0-618F-B152816C4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r="48055"/>
          <a:stretch/>
        </p:blipFill>
        <p:spPr>
          <a:xfrm>
            <a:off x="626603" y="868539"/>
            <a:ext cx="6251168" cy="277819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66CB7D-35C1-1711-B5D0-EB41A8745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" r="19449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F157EB-2B8A-6FEE-E53A-40F152D4A6E7}"/>
              </a:ext>
            </a:extLst>
          </p:cNvPr>
          <p:cNvSpPr txBox="1"/>
          <p:nvPr/>
        </p:nvSpPr>
        <p:spPr>
          <a:xfrm>
            <a:off x="7790688" y="195699"/>
            <a:ext cx="440131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ctr" latinLnBrk="0" hangingPunct="1"/>
            <a:r>
              <a:rPr lang="en-IN" sz="1600" b="1" i="0" u="none" strike="noStrike" kern="1200" dirty="0">
                <a:solidFill>
                  <a:srgbClr val="000000"/>
                </a:solidFill>
                <a:effectLst/>
                <a:latin typeface="Goudy Old Style" panose="02020502050305020303" pitchFamily="18" charset="0"/>
              </a:rPr>
              <a:t>Key Insights:</a:t>
            </a:r>
            <a:endParaRPr lang="en-IN" sz="16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en-IN" sz="1600" b="1" i="0" u="none" strike="noStrike" kern="1200" dirty="0">
                <a:solidFill>
                  <a:srgbClr val="000000"/>
                </a:solidFill>
                <a:effectLst/>
                <a:latin typeface="Goudy Old Style" panose="02020502050305020303" pitchFamily="18" charset="0"/>
              </a:rPr>
              <a:t> </a:t>
            </a:r>
            <a:endParaRPr lang="en-IN" sz="16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en-IN" sz="1600" b="1" i="0" u="none" strike="noStrike" kern="1200" dirty="0">
                <a:solidFill>
                  <a:srgbClr val="000000"/>
                </a:solidFill>
                <a:effectLst/>
                <a:latin typeface="Goudy Old Style" panose="02020502050305020303" pitchFamily="18" charset="0"/>
              </a:rPr>
              <a:t>High Variability: Across most of the columns (especially units sold, sales, gross sales, and profit), the data exhibits high variability, meaning there are significant differences between the values in these categories.</a:t>
            </a:r>
          </a:p>
          <a:p>
            <a:pPr marL="0" algn="l" rtl="0" eaLnBrk="1" fontAlgn="ctr" latinLnBrk="0" hangingPunct="1"/>
            <a:endParaRPr lang="en-IN" sz="16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en-IN" sz="1600" b="1" i="0" u="none" strike="noStrike" kern="1200" dirty="0">
                <a:solidFill>
                  <a:srgbClr val="000000"/>
                </a:solidFill>
                <a:effectLst/>
                <a:latin typeface="Goudy Old Style" panose="02020502050305020303" pitchFamily="18" charset="0"/>
              </a:rPr>
              <a:t>Skewed Distributions: The mean values are often much higher than the median or mode, indicating the presence of outliers or extreme values, particularly in gross sales, sales, and profit.</a:t>
            </a:r>
          </a:p>
          <a:p>
            <a:pPr marL="0" algn="l" rtl="0" eaLnBrk="1" fontAlgn="ctr" latinLnBrk="0" hangingPunct="1"/>
            <a:endParaRPr lang="en-IN" sz="16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en-IN" sz="1600" b="1" i="0" u="none" strike="noStrike" kern="1200" dirty="0">
                <a:solidFill>
                  <a:srgbClr val="000000"/>
                </a:solidFill>
                <a:effectLst/>
                <a:latin typeface="Goudy Old Style" panose="02020502050305020303" pitchFamily="18" charset="0"/>
              </a:rPr>
              <a:t>Profitability Issues: A mode of zero profit and negative profits for some observations indicate that, at times, sales may not cover costs, resulting in losses.</a:t>
            </a:r>
          </a:p>
          <a:p>
            <a:pPr marL="0" algn="l" rtl="0" eaLnBrk="1" fontAlgn="ctr" latinLnBrk="0" hangingPunct="1"/>
            <a:endParaRPr lang="en-IN" sz="16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en-IN" sz="1600" b="1" i="0" u="none" strike="noStrike" kern="1200" dirty="0">
                <a:solidFill>
                  <a:srgbClr val="000000"/>
                </a:solidFill>
                <a:effectLst/>
                <a:latin typeface="Goudy Old Style" panose="02020502050305020303" pitchFamily="18" charset="0"/>
              </a:rPr>
              <a:t>Discounts Impact: There seems to be a wide variation in the amount of discounts, but most of the time, no discount is given (mode = 0).</a:t>
            </a:r>
          </a:p>
          <a:p>
            <a:pPr marL="0" algn="l" rtl="0" eaLnBrk="1" fontAlgn="ctr" latinLnBrk="0" hangingPunct="1"/>
            <a:endParaRPr lang="en-IN" sz="16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en-IN" sz="1600" b="1" i="0" u="none" strike="noStrike" kern="1200" dirty="0">
                <a:solidFill>
                  <a:srgbClr val="000000"/>
                </a:solidFill>
                <a:effectLst/>
                <a:latin typeface="Goudy Old Style" panose="02020502050305020303" pitchFamily="18" charset="0"/>
              </a:rPr>
              <a:t>Manufacturing Costs and Sale Prices: The distribution of manufacturing prices is skewed, with a mode at 10, but high variation in sale prices suggests some items are sold at much higher prices than others.</a:t>
            </a:r>
          </a:p>
          <a:p>
            <a:pPr marL="0" algn="l" rtl="0" eaLnBrk="1" fontAlgn="ctr" latinLnBrk="0" hangingPunct="1"/>
            <a:endParaRPr lang="en-IN" sz="1600" b="1" dirty="0">
              <a:solidFill>
                <a:srgbClr val="000000"/>
              </a:solidFill>
              <a:latin typeface="Goudy Old Style" panose="02020502050305020303" pitchFamily="18" charset="0"/>
            </a:endParaRPr>
          </a:p>
          <a:p>
            <a:pPr marL="0" algn="l" rtl="0" eaLnBrk="1" fontAlgn="ctr" latinLnBrk="0" hangingPunct="1"/>
            <a:endParaRPr lang="en-IN" sz="1600" b="1" i="0" u="none" strike="noStrike" dirty="0">
              <a:effectLst/>
              <a:latin typeface="Arial" panose="020B0604020202020204" pitchFamily="34" charset="0"/>
            </a:endParaRPr>
          </a:p>
          <a:p>
            <a:endParaRPr lang="en-IN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A091BA-93FB-EEF7-FCBC-124B64246ED5}"/>
              </a:ext>
            </a:extLst>
          </p:cNvPr>
          <p:cNvSpPr txBox="1"/>
          <p:nvPr/>
        </p:nvSpPr>
        <p:spPr>
          <a:xfrm>
            <a:off x="28575" y="3820884"/>
            <a:ext cx="75917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 Statistical Observations:</a:t>
            </a:r>
          </a:p>
          <a:p>
            <a:endParaRPr lang="en-IN" sz="1000" dirty="0"/>
          </a:p>
          <a:p>
            <a:r>
              <a:rPr lang="en-IN" sz="1000" dirty="0"/>
              <a:t>Cost of Goods Sold (COGS):</a:t>
            </a:r>
          </a:p>
          <a:p>
            <a:r>
              <a:rPr lang="en-IN" sz="1000" dirty="0"/>
              <a:t>The total COGS ($1.01B) aligns closely with total sales ($1.18B), yielding a gross profit of approximately 14.2%, suggesting room for efficiency improvements.</a:t>
            </a:r>
          </a:p>
          <a:p>
            <a:endParaRPr lang="en-IN" sz="1000" dirty="0"/>
          </a:p>
          <a:p>
            <a:r>
              <a:rPr lang="en-IN" sz="1000" dirty="0"/>
              <a:t>Discount Analysis:</a:t>
            </a:r>
          </a:p>
          <a:p>
            <a:r>
              <a:rPr lang="en-IN" sz="1000" dirty="0"/>
              <a:t>Discounts appear significant, as total discounts ($9.2M) contribute substantially to net profit erosion.</a:t>
            </a:r>
          </a:p>
          <a:p>
            <a:endParaRPr lang="en-IN" sz="1000" dirty="0"/>
          </a:p>
          <a:p>
            <a:endParaRPr lang="en-IN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8CA4F2-BEA2-7B48-CE25-FF4E25450B94}"/>
              </a:ext>
            </a:extLst>
          </p:cNvPr>
          <p:cNvSpPr txBox="1"/>
          <p:nvPr/>
        </p:nvSpPr>
        <p:spPr>
          <a:xfrm>
            <a:off x="22799" y="5281176"/>
            <a:ext cx="759177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Correlation Analysis:</a:t>
            </a:r>
          </a:p>
          <a:p>
            <a:endParaRPr lang="en-IN" sz="1000" dirty="0"/>
          </a:p>
          <a:p>
            <a:r>
              <a:rPr lang="en-IN" sz="1000" dirty="0"/>
              <a:t>Sales and Profit:</a:t>
            </a:r>
          </a:p>
          <a:p>
            <a:r>
              <a:rPr lang="en-IN" sz="1000" dirty="0"/>
              <a:t>A strong positive correlation between sales and profit indicates that higher sales directly contribute to profitability, but with varying efficiency by product and region.</a:t>
            </a:r>
          </a:p>
          <a:p>
            <a:endParaRPr lang="en-IN" sz="1000" dirty="0"/>
          </a:p>
          <a:p>
            <a:r>
              <a:rPr lang="en-IN" sz="1000" dirty="0"/>
              <a:t>Units Sold and Profit:</a:t>
            </a:r>
          </a:p>
          <a:p>
            <a:r>
              <a:rPr lang="en-IN" sz="1000" dirty="0"/>
              <a:t>Moderate correlation suggests that profit margins are not directly proportional to the number of units sold, indicating the importance of focusing on high-margin products.</a:t>
            </a:r>
          </a:p>
        </p:txBody>
      </p:sp>
    </p:spTree>
    <p:extLst>
      <p:ext uri="{BB962C8B-B14F-4D97-AF65-F5344CB8AC3E}">
        <p14:creationId xmlns:p14="http://schemas.microsoft.com/office/powerpoint/2010/main" val="117631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D5615-EA9C-C3E8-724E-3E8164E27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84891-CFE1-7280-6265-6260D9B5F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624" y="659414"/>
            <a:ext cx="6748843" cy="260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/>
              <a:t>Graphical Analysis using Excel</a:t>
            </a:r>
            <a:br>
              <a:rPr lang="en-US" sz="3400" dirty="0"/>
            </a:br>
            <a:endParaRPr lang="en-US" sz="34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2F957B-2C9F-4CC8-A7D1-A31731B5F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29179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8E930D5-926C-6933-445E-1BDB03A17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0" b="-3"/>
          <a:stretch/>
        </p:blipFill>
        <p:spPr>
          <a:xfrm>
            <a:off x="6576637" y="1009925"/>
            <a:ext cx="5615363" cy="3053476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6282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EF22E1-8F57-012C-7252-46EF37297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730169" y="1545326"/>
            <a:ext cx="5308298" cy="1765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D080AE-E351-93AC-EE8A-75C605C42EA8}"/>
              </a:ext>
            </a:extLst>
          </p:cNvPr>
          <p:cNvSpPr txBox="1"/>
          <p:nvPr/>
        </p:nvSpPr>
        <p:spPr>
          <a:xfrm>
            <a:off x="361968" y="285751"/>
            <a:ext cx="592453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latin typeface="Abadi" panose="020F0502020204030204" pitchFamily="34" charset="0"/>
              </a:rPr>
              <a:t>1. Country-Wise Insights:								</a:t>
            </a:r>
          </a:p>
          <a:p>
            <a:r>
              <a:rPr lang="en-IN" sz="800" dirty="0">
                <a:latin typeface="Abadi" panose="020F0502020204030204" pitchFamily="34" charset="0"/>
              </a:rPr>
              <a:t>Sales and Profit Distribution:					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Abadi" panose="020F0502020204030204" pitchFamily="34" charset="0"/>
              </a:rPr>
              <a:t>The United States of America contributes the highest sales ($25.03M) but has a moderate profit margin compared to other countries.		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Abadi" panose="020F0502020204030204" pitchFamily="34" charset="0"/>
              </a:rPr>
              <a:t>Canada outperforms other countries in profit generation ($3.53M), showing an efficient cost-to-revenue ratio.			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Abadi" panose="020F0502020204030204" pitchFamily="34" charset="0"/>
              </a:rPr>
              <a:t>France and Germany have similar sales figures (~$24M), but France has a slightly higher profit ($3.78M vs. $3.68M).					</a:t>
            </a:r>
          </a:p>
          <a:p>
            <a:r>
              <a:rPr lang="en-IN" sz="800" dirty="0">
                <a:latin typeface="Abadi" panose="020F0502020204030204" pitchFamily="34" charset="0"/>
              </a:rPr>
              <a:t>Units Sold:					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Abadi" panose="020F0502020204030204" pitchFamily="34" charset="0"/>
              </a:rPr>
              <a:t>Highest units sold in Canada (247,428.5) indicates better penetration or consumer demand.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Abadi" panose="020F0502020204030204" pitchFamily="34" charset="0"/>
              </a:rPr>
              <a:t>Mexico has the lowest sales and units sold among these countries, suggesting room for growth or inefficiencies.																</a:t>
            </a:r>
          </a:p>
          <a:p>
            <a:r>
              <a:rPr lang="en-IN" sz="800" dirty="0">
                <a:latin typeface="Abadi" panose="020F0502020204030204" pitchFamily="34" charset="0"/>
              </a:rPr>
              <a:t>Product Insights:										</a:t>
            </a:r>
          </a:p>
          <a:p>
            <a:r>
              <a:rPr lang="en-IN" sz="800" dirty="0">
                <a:latin typeface="Abadi" panose="020F0502020204030204" pitchFamily="34" charset="0"/>
              </a:rPr>
              <a:t>Top-Performing Products:					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Abadi" panose="020F0502020204030204" pitchFamily="34" charset="0"/>
              </a:rPr>
              <a:t>Paseo leads in sales ($33.01M) and profit ($4.8M), making it the most profitable product.			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Abadi" panose="020F0502020204030204" pitchFamily="34" charset="0"/>
              </a:rPr>
              <a:t>Amarilla and VTT also show significant profitability with $2.81M and $3.03M respectively.							</a:t>
            </a:r>
          </a:p>
          <a:p>
            <a:r>
              <a:rPr lang="en-IN" sz="800" dirty="0">
                <a:latin typeface="Abadi" panose="020F0502020204030204" pitchFamily="34" charset="0"/>
              </a:rPr>
              <a:t>Low-Performing Products:					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Abadi" panose="020F0502020204030204" pitchFamily="34" charset="0"/>
              </a:rPr>
              <a:t>Carretera generates the least profit ($1.8M), despite moderate sales ($13.81M), indicating potential cost inefficiencies.						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3BF4C-3621-3914-C221-CB2E4EFAF65C}"/>
              </a:ext>
            </a:extLst>
          </p:cNvPr>
          <p:cNvSpPr txBox="1"/>
          <p:nvPr/>
        </p:nvSpPr>
        <p:spPr>
          <a:xfrm>
            <a:off x="361968" y="4394913"/>
            <a:ext cx="53497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 Segment Wise Insights:</a:t>
            </a:r>
          </a:p>
          <a:p>
            <a:endParaRPr lang="en-IN" sz="1000" dirty="0"/>
          </a:p>
          <a:p>
            <a:r>
              <a:rPr lang="en-IN" sz="1000" dirty="0"/>
              <a:t>Revenue and Cost Efficiency:</a:t>
            </a:r>
          </a:p>
          <a:p>
            <a:r>
              <a:rPr lang="en-IN" sz="1000" dirty="0"/>
              <a:t>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/>
              <a:t>The Government segment generates the highest sales ($52.5M) but with high associated costs, indicating lower efficiency.					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/>
              <a:t>Enterprise and Small Business segments have better cost-to-revenue ratios opportunities in Segments	</a:t>
            </a:r>
          </a:p>
          <a:p>
            <a:r>
              <a:rPr lang="en-IN" sz="1000" dirty="0"/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/>
              <a:t>Midmarket shows the smallest contribution ($2.38M) but has potential for growth with targeted marketing or product adaptation.						</a:t>
            </a:r>
          </a:p>
          <a:p>
            <a:r>
              <a:rPr lang="en-IN" sz="1000" dirty="0"/>
              <a:t>							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7D271A-8B27-ADC9-3BB3-856F786BAAB7}"/>
              </a:ext>
            </a:extLst>
          </p:cNvPr>
          <p:cNvSpPr txBox="1"/>
          <p:nvPr/>
        </p:nvSpPr>
        <p:spPr>
          <a:xfrm>
            <a:off x="6286500" y="4451847"/>
            <a:ext cx="578167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 Monthly Insights:									</a:t>
            </a:r>
          </a:p>
          <a:p>
            <a:r>
              <a:rPr lang="en-IN" sz="1000" dirty="0"/>
              <a:t>Seasonality in Sales:		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/>
              <a:t>October leads in sales ($21.67M) and profits ($3.43M), indicating a peak season, possibly due to holidays or fiscal cycles.					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/>
              <a:t>February and March show lower sales, suggesting these months might need promotional efforts.							</a:t>
            </a:r>
          </a:p>
          <a:p>
            <a:r>
              <a:rPr lang="en-IN" sz="1000" dirty="0"/>
              <a:t>Profit Volatility:					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/>
              <a:t>Profits peak in October but drop significantly in January, February, and March.								</a:t>
            </a:r>
          </a:p>
        </p:txBody>
      </p:sp>
    </p:spTree>
    <p:extLst>
      <p:ext uri="{BB962C8B-B14F-4D97-AF65-F5344CB8AC3E}">
        <p14:creationId xmlns:p14="http://schemas.microsoft.com/office/powerpoint/2010/main" val="268190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5D057-A252-8D13-D542-7199E455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9DFA2-734E-A2E8-9992-189AFC1D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96" y="100540"/>
            <a:ext cx="4725004" cy="74718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SQL Data Import and Queries</a:t>
            </a:r>
            <a:br>
              <a:rPr lang="en-US" sz="3200" dirty="0"/>
            </a:b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DEFF3-795F-A18E-72C8-E3F415687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104776" y="474132"/>
            <a:ext cx="11914650" cy="6283328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F5B5B5-A181-2A70-87CB-AACF7CAAE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4584" y="665346"/>
            <a:ext cx="4034932" cy="3495173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BD842F-4589-EBF8-EAF8-BCC248CAF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240" y="665347"/>
            <a:ext cx="3351296" cy="211087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7CB4EC0-72CD-F0A4-B086-B7957DE8A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5562" y="2874849"/>
            <a:ext cx="3617140" cy="1994102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743FCC7-D57A-4AC7-8628-A32616124E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3" y="665348"/>
            <a:ext cx="3556899" cy="2110871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A33DA1F-70B6-96C0-F414-9C5E1D6BBC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6240" y="2911236"/>
            <a:ext cx="3351296" cy="1994102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959CC8B-D014-A1D3-A4EB-BA1EBD1F38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4329" y="5016087"/>
            <a:ext cx="2238373" cy="161065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B18A04E8-01E8-A008-851A-CD9F8F684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033" y="5040355"/>
            <a:ext cx="2238373" cy="1610655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0DEE868-326C-2EE9-7A67-C9C35566F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4572" y="5016087"/>
            <a:ext cx="2687553" cy="1606294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56FDC02A-C92A-F4D9-1BA9-492008D38B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627" y="4512847"/>
            <a:ext cx="2912022" cy="21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0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B208E-5597-1B95-AE81-033D26D1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608E264-926B-434A-8D58-87ACA185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F3C71-004B-3A58-15B5-950E687F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Database Import &amp; measures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E8048-FC89-5323-A1AA-B4F357714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0" b="-3"/>
          <a:stretch/>
        </p:blipFill>
        <p:spPr>
          <a:xfrm>
            <a:off x="632815" y="643465"/>
            <a:ext cx="4003193" cy="5103372"/>
          </a:xfrm>
          <a:prstGeom prst="rect">
            <a:avLst/>
          </a:prstGeom>
        </p:spPr>
      </p:pic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952B3444-6AC6-862F-97D1-547451940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943541" y="1789834"/>
            <a:ext cx="5285291" cy="4200352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C3A4ED0-F602-9C22-04B3-40E05280EE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813" y="1094825"/>
            <a:ext cx="4003193" cy="2323203"/>
          </a:xfrm>
          <a:prstGeom prst="rect">
            <a:avLst/>
          </a:prstGeom>
        </p:spPr>
      </p:pic>
      <p:pic>
        <p:nvPicPr>
          <p:cNvPr id="11" name="Picture 10" descr="A black and white background with numbers&#10;&#10;Description automatically generated">
            <a:extLst>
              <a:ext uri="{FF2B5EF4-FFF2-40B4-BE49-F238E27FC236}">
                <a16:creationId xmlns:a16="http://schemas.microsoft.com/office/drawing/2014/main" id="{8FADDC69-145E-293D-539F-9C6F03AE0C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813" y="4070082"/>
            <a:ext cx="4003193" cy="11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9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AD089D-7359-311D-C610-50D49965E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B4202-CCFC-B2C8-7FC5-CECEA49E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85" y="154795"/>
            <a:ext cx="10563830" cy="117407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Power BI Visualization and Dashboard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D4CDC36C-CED2-7A91-0681-400A34294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0997" y="2107617"/>
            <a:ext cx="7085360" cy="3971636"/>
          </a:xfr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514D15-8C1B-FEEE-3A1A-B641C802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27" b="-3"/>
          <a:stretch/>
        </p:blipFill>
        <p:spPr>
          <a:xfrm>
            <a:off x="8065411" y="877314"/>
            <a:ext cx="3995592" cy="5103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75F84-24C5-BE70-EEAB-3C88B781215C}"/>
              </a:ext>
            </a:extLst>
          </p:cNvPr>
          <p:cNvSpPr txBox="1"/>
          <p:nvPr/>
        </p:nvSpPr>
        <p:spPr>
          <a:xfrm>
            <a:off x="8081959" y="1127508"/>
            <a:ext cx="3995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The dashboard provides a comprehensive view of financial performance with a focus on sales, profit, and geographical trends. Notable highlights: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</a:rPr>
              <a:t>Q4 is a critical period for sales and profit.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</a:rPr>
              <a:t>Discounts play a significant role in driving sales across all segments.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</a:rPr>
              <a:t>The US and Canada are top contributors to sales, but there is potential for growth in markets like Mexico.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6782E-5F53-20AB-18AE-4E8BE4FA89AD}"/>
              </a:ext>
            </a:extLst>
          </p:cNvPr>
          <p:cNvSpPr txBox="1"/>
          <p:nvPr/>
        </p:nvSpPr>
        <p:spPr>
          <a:xfrm>
            <a:off x="8148682" y="2947362"/>
            <a:ext cx="3829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Recommendations:</a:t>
            </a:r>
          </a:p>
          <a:p>
            <a:pPr>
              <a:buFont typeface="+mj-lt"/>
              <a:buAutoNum type="arabicPeriod"/>
            </a:pPr>
            <a:r>
              <a:rPr lang="en-IN" sz="1200" b="1" dirty="0">
                <a:solidFill>
                  <a:schemeClr val="bg1"/>
                </a:solidFill>
              </a:rPr>
              <a:t>Focus on High-Performing Quarters</a:t>
            </a:r>
            <a:r>
              <a:rPr lang="en-IN" sz="12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IN" sz="1200" dirty="0">
                <a:solidFill>
                  <a:schemeClr val="bg1"/>
                </a:solidFill>
              </a:rPr>
              <a:t>Prepare for Q4 with adequate inventory and marketing efforts to maximize revenue and profit.</a:t>
            </a:r>
          </a:p>
          <a:p>
            <a:pPr>
              <a:buFont typeface="+mj-lt"/>
              <a:buAutoNum type="arabicPeriod"/>
            </a:pPr>
            <a:r>
              <a:rPr lang="en-IN" sz="1200" b="1" dirty="0">
                <a:solidFill>
                  <a:schemeClr val="bg1"/>
                </a:solidFill>
              </a:rPr>
              <a:t>Optimize Discount Strategies</a:t>
            </a:r>
            <a:r>
              <a:rPr lang="en-IN" sz="12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IN" sz="1200" dirty="0">
                <a:solidFill>
                  <a:schemeClr val="bg1"/>
                </a:solidFill>
              </a:rPr>
              <a:t>Evaluate discounts in segments like </a:t>
            </a:r>
            <a:r>
              <a:rPr lang="en-IN" sz="1200" i="1" dirty="0">
                <a:solidFill>
                  <a:schemeClr val="bg1"/>
                </a:solidFill>
              </a:rPr>
              <a:t>Enterprise</a:t>
            </a:r>
            <a:r>
              <a:rPr lang="en-IN" sz="1200" dirty="0">
                <a:solidFill>
                  <a:schemeClr val="bg1"/>
                </a:solidFill>
              </a:rPr>
              <a:t> and </a:t>
            </a:r>
            <a:r>
              <a:rPr lang="en-IN" sz="1200" i="1" dirty="0">
                <a:solidFill>
                  <a:schemeClr val="bg1"/>
                </a:solidFill>
              </a:rPr>
              <a:t>Small Business</a:t>
            </a:r>
            <a:r>
              <a:rPr lang="en-IN" sz="1200" dirty="0">
                <a:solidFill>
                  <a:schemeClr val="bg1"/>
                </a:solidFill>
              </a:rPr>
              <a:t> to ensure profitability is not compromised.</a:t>
            </a:r>
          </a:p>
          <a:p>
            <a:pPr>
              <a:buFont typeface="+mj-lt"/>
              <a:buAutoNum type="arabicPeriod"/>
            </a:pPr>
            <a:r>
              <a:rPr lang="en-IN" sz="1200" b="1" dirty="0">
                <a:solidFill>
                  <a:schemeClr val="bg1"/>
                </a:solidFill>
              </a:rPr>
              <a:t>Expand Geographic Reach</a:t>
            </a:r>
            <a:r>
              <a:rPr lang="en-IN" sz="12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IN" sz="1200" dirty="0">
                <a:solidFill>
                  <a:schemeClr val="bg1"/>
                </a:solidFill>
              </a:rPr>
              <a:t>Focus on countries with lower sales like Mexico, while maintaining strongholds in the US and Canada.</a:t>
            </a:r>
          </a:p>
          <a:p>
            <a:pPr>
              <a:buFont typeface="+mj-lt"/>
              <a:buAutoNum type="arabicPeriod"/>
            </a:pPr>
            <a:r>
              <a:rPr lang="en-IN" sz="1200" b="1" dirty="0">
                <a:solidFill>
                  <a:schemeClr val="bg1"/>
                </a:solidFill>
              </a:rPr>
              <a:t>Profit Margins</a:t>
            </a:r>
            <a:r>
              <a:rPr lang="en-IN" sz="12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IN" sz="1200" dirty="0">
                <a:solidFill>
                  <a:schemeClr val="bg1"/>
                </a:solidFill>
              </a:rPr>
              <a:t>Investigate ways to improve COGS and profit margins, especially in countries with lower efficiency.</a:t>
            </a:r>
          </a:p>
        </p:txBody>
      </p:sp>
    </p:spTree>
    <p:extLst>
      <p:ext uri="{BB962C8B-B14F-4D97-AF65-F5344CB8AC3E}">
        <p14:creationId xmlns:p14="http://schemas.microsoft.com/office/powerpoint/2010/main" val="239767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5BB87-B208-7726-E2B0-34B60795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634AC-79B9-61D8-CE85-810D73C43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54DA75-BC35-5CE8-047F-9126B4A5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74" y="468923"/>
            <a:ext cx="11465774" cy="45719"/>
          </a:xfrm>
        </p:spPr>
        <p:txBody>
          <a:bodyPr>
            <a:normAutofit fontScale="90000"/>
          </a:bodyPr>
          <a:lstStyle/>
          <a:p>
            <a:r>
              <a:rPr lang="en-US" sz="3900" dirty="0"/>
              <a:t>Key Insights and Answers to Business Questions </a:t>
            </a:r>
            <a:br>
              <a:rPr lang="en-US" sz="3900" dirty="0"/>
            </a:br>
            <a:endParaRPr lang="en-US" sz="39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D3BDA57-589C-F208-CA75-AA513111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02" y="868669"/>
            <a:ext cx="2696478" cy="5251073"/>
          </a:xfrm>
        </p:spPr>
        <p:txBody>
          <a:bodyPr anchor="ctr">
            <a:normAutofit/>
          </a:bodyPr>
          <a:lstStyle/>
          <a:p>
            <a:pPr marL="36900" indent="0" algn="just">
              <a:buNone/>
            </a:pPr>
            <a:r>
              <a:rPr lang="en-IN" sz="1200" b="1" dirty="0"/>
              <a:t>1. Product-wise Sales (Top 5):                             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200" b="1" dirty="0"/>
              <a:t>Paseo: $33,011,140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200" b="1" dirty="0"/>
              <a:t>VTT: $20,511,920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200" b="1" dirty="0"/>
              <a:t>Velo: $18,250,060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200" b="1" dirty="0"/>
              <a:t>Amarilla: $17,747,120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200" b="1" dirty="0"/>
              <a:t>Montana: $15,390,800</a:t>
            </a:r>
          </a:p>
          <a:p>
            <a:pPr marL="36900" indent="0" algn="just">
              <a:buNone/>
            </a:pPr>
            <a:endParaRPr lang="en-IN" sz="1200" b="1" dirty="0"/>
          </a:p>
          <a:p>
            <a:pPr marL="36900" indent="0">
              <a:buNone/>
            </a:pPr>
            <a:r>
              <a:rPr lang="en-IN" sz="1200" b="1" dirty="0"/>
              <a:t>2.  </a:t>
            </a:r>
            <a:r>
              <a:rPr lang="en-IN" sz="1050" b="1" dirty="0"/>
              <a:t>Segment-wise Profit: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Government: $11,388,170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Small Business: $4,143,168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Channel Partners: $1,316,803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Midmarket: $660,103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Enterprise: -$614,546 (loss)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b="1" dirty="0"/>
          </a:p>
          <a:p>
            <a:pPr marL="36900" indent="0">
              <a:buNone/>
            </a:pPr>
            <a:r>
              <a:rPr lang="en-IN" sz="1050" b="1" dirty="0"/>
              <a:t>3. </a:t>
            </a:r>
            <a:r>
              <a:rPr lang="en-IN" sz="900" b="1" dirty="0"/>
              <a:t>Yearly Sales: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2014: $92,311,095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2013: $26,415,256</a:t>
            </a:r>
            <a:endParaRPr lang="en-IN" sz="1200" b="1" dirty="0"/>
          </a:p>
          <a:p>
            <a:pPr algn="just"/>
            <a:endParaRPr lang="en-US" sz="12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C997B7-1789-DF49-3EFC-9B1B6EE69496}"/>
              </a:ext>
            </a:extLst>
          </p:cNvPr>
          <p:cNvSpPr txBox="1">
            <a:spLocks/>
          </p:cNvSpPr>
          <p:nvPr/>
        </p:nvSpPr>
        <p:spPr>
          <a:xfrm>
            <a:off x="3137396" y="594355"/>
            <a:ext cx="2696478" cy="54796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IN" sz="1200" b="1" dirty="0"/>
              <a:t>4. </a:t>
            </a:r>
            <a:r>
              <a:rPr lang="en-IN" sz="1050" b="1" dirty="0"/>
              <a:t>Country-wise Sales (Top 5):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United States: $25,029,830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Canada: $24,887,650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France: $24,354,170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Germany: $23,505,340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Mexico: $20,949,350</a:t>
            </a:r>
          </a:p>
          <a:p>
            <a:pPr marL="36900" indent="0">
              <a:buNone/>
            </a:pPr>
            <a:endParaRPr lang="en-IN" sz="1050" b="1" dirty="0"/>
          </a:p>
          <a:p>
            <a:pPr marL="36900" indent="0">
              <a:buNone/>
            </a:pPr>
            <a:r>
              <a:rPr lang="en-IN" sz="1050" b="1" dirty="0"/>
              <a:t>5. </a:t>
            </a:r>
            <a:r>
              <a:rPr lang="en-IN" sz="900" b="1" dirty="0"/>
              <a:t>Profit and Sales by Quarter: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Q1: $19,492,152 (Sales), $2,632,443 (Profit)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Q2: $22,693,880 (Sales), $3,232,378 (Profit)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Q3: $24,850,240 (Sales), $3,501,667 (Profit)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Q4: $51,690,078 (Sales), $7,527,214 (Profit)</a:t>
            </a:r>
          </a:p>
          <a:p>
            <a:pPr marL="36900" indent="0">
              <a:buNone/>
            </a:pPr>
            <a:endParaRPr lang="en-IN" sz="1050" b="1" dirty="0"/>
          </a:p>
          <a:p>
            <a:pPr marL="36900" indent="0">
              <a:buNone/>
            </a:pPr>
            <a:r>
              <a:rPr lang="en-IN" sz="1050" b="1" dirty="0"/>
              <a:t>6. </a:t>
            </a:r>
            <a:r>
              <a:rPr lang="en-IN" sz="900" b="1" dirty="0"/>
              <a:t>Yearly Profit: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2014: $13,015,238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2013: $3,878,465</a:t>
            </a:r>
          </a:p>
          <a:p>
            <a:pPr marL="36900" indent="0">
              <a:buNone/>
            </a:pPr>
            <a:endParaRPr lang="en-IN" sz="1050" b="1" dirty="0"/>
          </a:p>
          <a:p>
            <a:pPr marL="36900" indent="0" algn="just">
              <a:buFont typeface="Wingdings 2" charset="2"/>
              <a:buNone/>
            </a:pPr>
            <a:endParaRPr lang="en-IN" sz="12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DC1B3-6115-53C1-902B-4209CCB8BE7B}"/>
              </a:ext>
            </a:extLst>
          </p:cNvPr>
          <p:cNvSpPr txBox="1">
            <a:spLocks/>
          </p:cNvSpPr>
          <p:nvPr/>
        </p:nvSpPr>
        <p:spPr>
          <a:xfrm>
            <a:off x="6095990" y="983555"/>
            <a:ext cx="2696478" cy="49926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IN" sz="1200" b="1" dirty="0"/>
              <a:t>7. </a:t>
            </a:r>
            <a:r>
              <a:rPr lang="en-IN" sz="1050" b="1" dirty="0"/>
              <a:t>Top 2 Countries by Sales: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United States: $25,029,830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Canada: $24,887,650</a:t>
            </a:r>
          </a:p>
          <a:p>
            <a:pPr marL="36900" indent="0">
              <a:buNone/>
            </a:pPr>
            <a:endParaRPr lang="en-IN" sz="1050" b="1" dirty="0"/>
          </a:p>
          <a:p>
            <a:pPr marL="36900" indent="0">
              <a:buNone/>
            </a:pPr>
            <a:r>
              <a:rPr lang="en-IN" sz="900" b="1" dirty="0"/>
              <a:t>8.  Bottom 3 Products by Sales: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Amarilla: $17,747,120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Montana: $15,390,800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Carretera: $13,815,310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900" b="1" dirty="0"/>
          </a:p>
          <a:p>
            <a:pPr marL="36900" indent="0">
              <a:buNone/>
            </a:pPr>
            <a:endParaRPr lang="en-IN" sz="900" b="1" dirty="0"/>
          </a:p>
          <a:p>
            <a:pPr marL="36900" indent="0">
              <a:buNone/>
            </a:pPr>
            <a:r>
              <a:rPr lang="en-IN" sz="900" b="1" dirty="0"/>
              <a:t>9. </a:t>
            </a:r>
            <a:r>
              <a:rPr lang="en-IN" sz="800" b="1" dirty="0"/>
              <a:t>Product-wise Discount (Top 5):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800" b="1" dirty="0"/>
              <a:t>Paseo: $2,600,518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800" b="1" dirty="0"/>
              <a:t>Velo: $1,576,709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800" b="1" dirty="0"/>
              <a:t>VTT: $1,456,612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800" b="1" dirty="0"/>
              <a:t>Amarilla: $1,290,163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800" b="1" dirty="0"/>
              <a:t>Montana: $1,159,033</a:t>
            </a:r>
          </a:p>
          <a:p>
            <a:pPr marL="36900" indent="0">
              <a:buNone/>
            </a:pPr>
            <a:endParaRPr lang="en-IN" sz="900" b="1" dirty="0"/>
          </a:p>
          <a:p>
            <a:pPr marL="36900" indent="0">
              <a:buNone/>
            </a:pPr>
            <a:endParaRPr lang="en-IN" sz="1050" b="1" dirty="0"/>
          </a:p>
          <a:p>
            <a:pPr marL="36900" indent="0">
              <a:buNone/>
            </a:pPr>
            <a:endParaRPr lang="en-IN" sz="1050" b="1" dirty="0"/>
          </a:p>
          <a:p>
            <a:pPr marL="36900" indent="0" algn="just">
              <a:buFont typeface="Wingdings 2" charset="2"/>
              <a:buNone/>
            </a:pPr>
            <a:endParaRPr lang="en-IN" sz="12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BD60D8-2D80-93EA-E875-065667F8C7AE}"/>
              </a:ext>
            </a:extLst>
          </p:cNvPr>
          <p:cNvSpPr txBox="1">
            <a:spLocks/>
          </p:cNvSpPr>
          <p:nvPr/>
        </p:nvSpPr>
        <p:spPr>
          <a:xfrm>
            <a:off x="8967207" y="700803"/>
            <a:ext cx="2696478" cy="58454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IN" sz="1600" b="1" dirty="0"/>
              <a:t>10. </a:t>
            </a:r>
            <a:r>
              <a:rPr lang="en-IN" sz="1200" b="1" dirty="0"/>
              <a:t>Units Sold Year-over-Year: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2013: 264,674 units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2014: 861,132 units</a:t>
            </a:r>
          </a:p>
          <a:p>
            <a:pPr marL="36900" indent="0">
              <a:buNone/>
            </a:pPr>
            <a:endParaRPr lang="en-IN" sz="1200" b="1" dirty="0"/>
          </a:p>
          <a:p>
            <a:pPr marL="36900" indent="0">
              <a:buNone/>
            </a:pPr>
            <a:endParaRPr lang="en-IN" sz="1200" b="1" dirty="0"/>
          </a:p>
          <a:p>
            <a:pPr marL="36900" indent="0">
              <a:buNone/>
            </a:pPr>
            <a:r>
              <a:rPr lang="en-IN" sz="1200" b="1" dirty="0"/>
              <a:t>11 . </a:t>
            </a:r>
            <a:r>
              <a:rPr lang="en-IN" sz="1050" b="1" dirty="0"/>
              <a:t>Segment-wise Product Sales (Sample):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Government: Paseo ($14,882,230), Amarilla ($9,942,899),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050" b="1" dirty="0"/>
              <a:t>Small Business: Paseo ($11,498,810), Montana ($6,674,939),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b="1" dirty="0"/>
          </a:p>
          <a:p>
            <a:pPr>
              <a:buFont typeface="Arial" panose="020B0604020202020204" pitchFamily="34" charset="0"/>
              <a:buChar char="•"/>
            </a:pPr>
            <a:endParaRPr lang="en-IN" sz="1050" b="1" dirty="0"/>
          </a:p>
          <a:p>
            <a:pPr marL="36900" indent="0">
              <a:buNone/>
            </a:pPr>
            <a:r>
              <a:rPr lang="en-IN" sz="1050" b="1" dirty="0"/>
              <a:t>12. </a:t>
            </a:r>
            <a:r>
              <a:rPr lang="en-IN" sz="900" b="1" dirty="0"/>
              <a:t>Segment-wise Product-wise Profit (Sample):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Government: Paseo ($3,057,291), VTT ($1,840,654),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900" b="1" dirty="0"/>
              <a:t>Small Business: Paseo ($1,231,310), Montana ($743,314), etc.</a:t>
            </a:r>
          </a:p>
          <a:p>
            <a:pPr marL="36900" indent="0">
              <a:buNone/>
            </a:pPr>
            <a:endParaRPr lang="en-IN" sz="1050" b="1" dirty="0"/>
          </a:p>
          <a:p>
            <a:pPr marL="36900" indent="0">
              <a:buNone/>
            </a:pPr>
            <a:endParaRPr lang="en-IN" sz="1050" b="1" dirty="0"/>
          </a:p>
          <a:p>
            <a:pPr marL="36900" indent="0">
              <a:buNone/>
            </a:pPr>
            <a:endParaRPr lang="en-IN" sz="1050" b="1" dirty="0"/>
          </a:p>
          <a:p>
            <a:pPr marL="36900" indent="0" algn="just">
              <a:buFont typeface="Wingdings 2" charset="2"/>
              <a:buNone/>
            </a:pP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746376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71af3243-3dd4-4a8d-8c0d-dd76da1f02a5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16c05727-aa75-4e4a-9b5f-8a80a116589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{92646220-B571-4834-9FA3-7CAB820D5335}tf55705232_win32</Template>
  <TotalTime>161</TotalTime>
  <Words>2311</Words>
  <Application>Microsoft Office PowerPoint</Application>
  <PresentationFormat>Widescreen</PresentationFormat>
  <Paragraphs>251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Abadi</vt:lpstr>
      <vt:lpstr>Arial</vt:lpstr>
      <vt:lpstr>Calibri</vt:lpstr>
      <vt:lpstr>Goudy Old Style</vt:lpstr>
      <vt:lpstr>Montserrat</vt:lpstr>
      <vt:lpstr>Wingdings 2</vt:lpstr>
      <vt:lpstr>SlateVTI</vt:lpstr>
      <vt:lpstr>Business Analysis of Western Financial Market Using SQL, Excel, Power BI,  </vt:lpstr>
      <vt:lpstr>INDEX / AGENDA </vt:lpstr>
      <vt:lpstr>INTRODUCTION TO DATASET</vt:lpstr>
      <vt:lpstr>STATICAL ANALYSIS AND SUMMARY</vt:lpstr>
      <vt:lpstr>Graphical Analysis using Excel </vt:lpstr>
      <vt:lpstr>SQL Data Import and Queries </vt:lpstr>
      <vt:lpstr>Power BI Database Import &amp; measures </vt:lpstr>
      <vt:lpstr>Power BI Visualization and Dashboard </vt:lpstr>
      <vt:lpstr>Key Insights and Answers to Business Questions  </vt:lpstr>
      <vt:lpstr>Conclusion &amp; Inferences </vt:lpstr>
      <vt:lpstr>Recommendations  </vt:lpstr>
      <vt:lpstr>links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Saurabh s</dc:creator>
  <cp:lastModifiedBy>Saurabh s</cp:lastModifiedBy>
  <cp:revision>2</cp:revision>
  <dcterms:created xsi:type="dcterms:W3CDTF">2024-12-11T09:54:48Z</dcterms:created>
  <dcterms:modified xsi:type="dcterms:W3CDTF">2024-12-11T12:36:32Z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